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57" r:id="rId3"/>
    <p:sldId id="260" r:id="rId4"/>
    <p:sldId id="263" r:id="rId5"/>
    <p:sldId id="262" r:id="rId6"/>
    <p:sldId id="261" r:id="rId7"/>
    <p:sldId id="258" r:id="rId8"/>
    <p:sldId id="259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48" y="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542"/>
    </p:cViewPr>
  </p:sorterViewPr>
  <p:notesViewPr>
    <p:cSldViewPr>
      <p:cViewPr varScale="1">
        <p:scale>
          <a:sx n="38" d="100"/>
          <a:sy n="38" d="100"/>
        </p:scale>
        <p:origin x="-1542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35F48E-5FA5-4DAA-9C99-256B8959767D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841B67-1557-4D79-824A-E4A3BB434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13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841B67-1557-4D79-824A-E4A3BB4349D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770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841B67-1557-4D79-824A-E4A3BB4349D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9051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841B67-1557-4D79-824A-E4A3BB4349D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895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F5BB-D43D-4C42-9478-73CB1D184EEB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D19E1-FC60-49E1-9239-9586D80C14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F5BB-D43D-4C42-9478-73CB1D184EEB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D19E1-FC60-49E1-9239-9586D80C14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F5BB-D43D-4C42-9478-73CB1D184EEB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D19E1-FC60-49E1-9239-9586D80C14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F5BB-D43D-4C42-9478-73CB1D184EEB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D19E1-FC60-49E1-9239-9586D80C14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F5BB-D43D-4C42-9478-73CB1D184EEB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D19E1-FC60-49E1-9239-9586D80C14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F5BB-D43D-4C42-9478-73CB1D184EEB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D19E1-FC60-49E1-9239-9586D80C141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F5BB-D43D-4C42-9478-73CB1D184EEB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D19E1-FC60-49E1-9239-9586D80C14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F5BB-D43D-4C42-9478-73CB1D184EEB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D19E1-FC60-49E1-9239-9586D80C14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F5BB-D43D-4C42-9478-73CB1D184EEB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D19E1-FC60-49E1-9239-9586D80C14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F5BB-D43D-4C42-9478-73CB1D184EEB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F7D19E1-FC60-49E1-9239-9586D80C14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F5BB-D43D-4C42-9478-73CB1D184EEB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D19E1-FC60-49E1-9239-9586D80C14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7D8F5BB-D43D-4C42-9478-73CB1D184EEB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6F7D19E1-FC60-49E1-9239-9586D80C141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Comprehension Conundrum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Eric C. Powell, ED 7201, Fall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52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520940" cy="548640"/>
          </a:xfrm>
        </p:spPr>
        <p:txBody>
          <a:bodyPr/>
          <a:lstStyle/>
          <a:p>
            <a:pPr algn="ctr"/>
            <a:r>
              <a:rPr lang="en-US" b="1" dirty="0" smtClean="0">
                <a:latin typeface="Bell Gothic Std Black" pitchFamily="34" charset="0"/>
              </a:rPr>
              <a:t>Table of Contents</a:t>
            </a:r>
            <a:endParaRPr lang="en-US" b="1" dirty="0">
              <a:latin typeface="Bell Gothic Std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Font typeface="+mj-lt"/>
              <a:buAutoNum type="arabicPeriod"/>
            </a:pPr>
            <a:endParaRPr lang="en-US" sz="2400" dirty="0" smtClean="0">
              <a:latin typeface="Bell Gothic Std Light" pitchFamily="34" charset="0"/>
            </a:endParaRPr>
          </a:p>
          <a:p>
            <a:pPr algn="ctr">
              <a:buFont typeface="+mj-lt"/>
              <a:buAutoNum type="arabicPeriod"/>
            </a:pPr>
            <a:r>
              <a:rPr lang="en-US" sz="2400" dirty="0" smtClean="0">
                <a:latin typeface="Bell Gothic Std Light" pitchFamily="34" charset="0"/>
              </a:rPr>
              <a:t>Statement of the Problem</a:t>
            </a:r>
          </a:p>
          <a:p>
            <a:pPr algn="ctr">
              <a:buFont typeface="+mj-lt"/>
              <a:buAutoNum type="arabicPeriod"/>
            </a:pPr>
            <a:r>
              <a:rPr lang="en-US" sz="2400" dirty="0" smtClean="0">
                <a:latin typeface="Bell Gothic Std Light" pitchFamily="34" charset="0"/>
              </a:rPr>
              <a:t>Review of Related Literature</a:t>
            </a:r>
          </a:p>
          <a:p>
            <a:pPr algn="ctr">
              <a:buFont typeface="+mj-lt"/>
              <a:buAutoNum type="arabicPeriod"/>
            </a:pPr>
            <a:r>
              <a:rPr lang="en-US" sz="2400" dirty="0" smtClean="0">
                <a:latin typeface="Bell Gothic Std Light" pitchFamily="34" charset="0"/>
              </a:rPr>
              <a:t>Statement of Hypothesis</a:t>
            </a:r>
          </a:p>
          <a:p>
            <a:pPr algn="ctr">
              <a:buFont typeface="+mj-lt"/>
              <a:buAutoNum type="arabicPeriod"/>
            </a:pPr>
            <a:r>
              <a:rPr lang="en-US" sz="2400" dirty="0" smtClean="0">
                <a:latin typeface="Bell Gothic Std Light" pitchFamily="34" charset="0"/>
              </a:rPr>
              <a:t>Sources</a:t>
            </a:r>
            <a:endParaRPr lang="en-US" sz="2400" dirty="0">
              <a:latin typeface="Bell Gothic Std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373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Bell Gothic Std Black" pitchFamily="34" charset="0"/>
              </a:rPr>
              <a:t>Statement of the Problem</a:t>
            </a:r>
            <a:endParaRPr lang="en-US" b="1" dirty="0">
              <a:latin typeface="Bell Gothic Std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lnSpc>
                <a:spcPct val="150000"/>
              </a:lnSpc>
            </a:pPr>
            <a:endParaRPr lang="en-US" dirty="0" smtClean="0"/>
          </a:p>
          <a:p>
            <a:pPr indent="0">
              <a:lnSpc>
                <a:spcPct val="150000"/>
              </a:lnSpc>
            </a:pPr>
            <a:r>
              <a:rPr lang="en-US" dirty="0" smtClean="0"/>
              <a:t>During my time as a reading and grammar tutor, I have come to notice a disparity between students’ grasp of phonics skills and reading comprehension levels. Students who regularly display a positive grasp of phonics skills are not always able to comprehend and explain what they have just read. Based on these observations I am interested in investigating techniques which purport to increase student comprehension levels.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88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Bell Gothic Std Black"/>
              </a:rPr>
              <a:t>Literature Review</a:t>
            </a:r>
            <a:endParaRPr lang="en-US" b="1" dirty="0">
              <a:latin typeface="Bell Gothic Std Blac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Positive gains in reading comprehension: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Oral reading techniques </a:t>
            </a:r>
            <a:r>
              <a:rPr lang="en-US" b="0" dirty="0" smtClean="0">
                <a:latin typeface="Times New Roman"/>
                <a:ea typeface="Calibri"/>
              </a:rPr>
              <a:t>(</a:t>
            </a:r>
            <a:r>
              <a:rPr lang="en-US" b="0" dirty="0" err="1" smtClean="0">
                <a:latin typeface="Times New Roman"/>
                <a:ea typeface="Calibri"/>
              </a:rPr>
              <a:t>Hinchley</a:t>
            </a:r>
            <a:r>
              <a:rPr lang="en-US" b="0" dirty="0" smtClean="0">
                <a:latin typeface="Times New Roman"/>
                <a:ea typeface="Calibri"/>
              </a:rPr>
              <a:t> &amp; Levy, 1988)</a:t>
            </a:r>
            <a:endParaRPr lang="en-US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>
                <a:latin typeface="Times New Roman"/>
                <a:ea typeface="Calibri"/>
              </a:rPr>
              <a:t>M</a:t>
            </a:r>
            <a:r>
              <a:rPr lang="en-US" dirty="0" smtClean="0">
                <a:latin typeface="Times New Roman"/>
                <a:ea typeface="Calibri"/>
              </a:rPr>
              <a:t>ake </a:t>
            </a:r>
            <a:r>
              <a:rPr lang="en-US" dirty="0">
                <a:latin typeface="Times New Roman"/>
                <a:ea typeface="Calibri"/>
              </a:rPr>
              <a:t>predictions when reading, generate questions about the text, summarize what was </a:t>
            </a:r>
            <a:r>
              <a:rPr lang="en-US" dirty="0" smtClean="0">
                <a:latin typeface="Times New Roman"/>
                <a:ea typeface="Calibri"/>
              </a:rPr>
              <a:t>read </a:t>
            </a:r>
            <a:r>
              <a:rPr lang="en-US" b="0" dirty="0" smtClean="0">
                <a:latin typeface="Times New Roman"/>
                <a:ea typeface="Calibri"/>
              </a:rPr>
              <a:t>(</a:t>
            </a:r>
            <a:r>
              <a:rPr lang="en-US" b="0" dirty="0" err="1" smtClean="0">
                <a:latin typeface="Times New Roman"/>
                <a:ea typeface="Calibri"/>
              </a:rPr>
              <a:t>Lysynchuk</a:t>
            </a:r>
            <a:r>
              <a:rPr lang="en-US" b="0" dirty="0">
                <a:latin typeface="Times New Roman"/>
                <a:ea typeface="Calibri"/>
              </a:rPr>
              <a:t>, </a:t>
            </a:r>
            <a:r>
              <a:rPr lang="en-US" b="0" dirty="0" smtClean="0">
                <a:latin typeface="Times New Roman"/>
                <a:ea typeface="Calibri"/>
              </a:rPr>
              <a:t>Pressley, &amp; </a:t>
            </a:r>
            <a:r>
              <a:rPr lang="en-US" b="0" dirty="0" err="1" smtClean="0">
                <a:latin typeface="Times New Roman"/>
                <a:ea typeface="Calibri"/>
              </a:rPr>
              <a:t>Vye</a:t>
            </a:r>
            <a:r>
              <a:rPr lang="en-US" b="0" dirty="0" smtClean="0">
                <a:latin typeface="Times New Roman"/>
                <a:ea typeface="Calibri"/>
              </a:rPr>
              <a:t>, 1990)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/>
                <a:ea typeface="Calibri"/>
              </a:rPr>
              <a:t>Emphasizing </a:t>
            </a:r>
            <a:r>
              <a:rPr lang="en-US" dirty="0">
                <a:latin typeface="Times New Roman"/>
                <a:ea typeface="Calibri"/>
              </a:rPr>
              <a:t>higher-order </a:t>
            </a:r>
            <a:r>
              <a:rPr lang="en-US" dirty="0" smtClean="0">
                <a:latin typeface="Times New Roman"/>
                <a:ea typeface="Calibri"/>
              </a:rPr>
              <a:t>thinking </a:t>
            </a:r>
            <a:r>
              <a:rPr lang="en-US" b="0" dirty="0" smtClean="0">
                <a:latin typeface="Times New Roman"/>
                <a:ea typeface="Calibri"/>
              </a:rPr>
              <a:t>(</a:t>
            </a:r>
            <a:r>
              <a:rPr lang="en-US" b="0" dirty="0">
                <a:latin typeface="Times New Roman"/>
                <a:ea typeface="Calibri"/>
              </a:rPr>
              <a:t>T</a:t>
            </a:r>
            <a:r>
              <a:rPr lang="en-US" b="0" dirty="0" smtClean="0">
                <a:latin typeface="Times New Roman"/>
                <a:ea typeface="Calibri"/>
              </a:rPr>
              <a:t>aylor</a:t>
            </a:r>
            <a:r>
              <a:rPr lang="en-US" b="0" dirty="0">
                <a:latin typeface="Times New Roman"/>
                <a:ea typeface="Calibri"/>
              </a:rPr>
              <a:t>, </a:t>
            </a:r>
            <a:r>
              <a:rPr lang="en-US" b="0" dirty="0" smtClean="0">
                <a:latin typeface="Times New Roman"/>
                <a:ea typeface="Calibri"/>
              </a:rPr>
              <a:t>Pearson</a:t>
            </a:r>
            <a:r>
              <a:rPr lang="en-US" b="0" dirty="0">
                <a:latin typeface="Times New Roman"/>
                <a:ea typeface="Calibri"/>
              </a:rPr>
              <a:t>, </a:t>
            </a:r>
            <a:r>
              <a:rPr lang="en-US" b="0" dirty="0" smtClean="0">
                <a:latin typeface="Times New Roman"/>
                <a:ea typeface="Calibri"/>
              </a:rPr>
              <a:t>Peterson</a:t>
            </a:r>
            <a:r>
              <a:rPr lang="en-US" b="0" dirty="0">
                <a:latin typeface="Times New Roman"/>
                <a:ea typeface="Calibri"/>
              </a:rPr>
              <a:t>, </a:t>
            </a:r>
            <a:r>
              <a:rPr lang="en-US" b="0" dirty="0" smtClean="0">
                <a:latin typeface="Times New Roman"/>
                <a:ea typeface="Calibri"/>
              </a:rPr>
              <a:t>&amp; Rodriguez, </a:t>
            </a:r>
            <a:r>
              <a:rPr lang="en-US" b="0" dirty="0">
                <a:latin typeface="Times New Roman"/>
                <a:ea typeface="Calibri"/>
              </a:rPr>
              <a:t>2003</a:t>
            </a:r>
            <a:r>
              <a:rPr lang="en-US" b="0" dirty="0" smtClean="0">
                <a:latin typeface="Times New Roman"/>
                <a:ea typeface="Calibri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/>
                <a:ea typeface="Calibri"/>
              </a:rPr>
              <a:t>Cooperative learning </a:t>
            </a:r>
            <a:r>
              <a:rPr lang="en-US" b="0" dirty="0" smtClean="0">
                <a:latin typeface="Times New Roman"/>
                <a:ea typeface="Calibri"/>
              </a:rPr>
              <a:t>(</a:t>
            </a:r>
            <a:r>
              <a:rPr lang="en-US" b="0" dirty="0" err="1" smtClean="0">
                <a:latin typeface="Times New Roman"/>
                <a:ea typeface="Calibri"/>
              </a:rPr>
              <a:t>Uttero</a:t>
            </a:r>
            <a:r>
              <a:rPr lang="en-US" b="0" dirty="0" smtClean="0">
                <a:latin typeface="Times New Roman"/>
                <a:ea typeface="Calibri"/>
              </a:rPr>
              <a:t>, </a:t>
            </a:r>
            <a:r>
              <a:rPr lang="en-US" b="0" dirty="0">
                <a:latin typeface="Times New Roman"/>
                <a:ea typeface="Calibri"/>
              </a:rPr>
              <a:t>1988</a:t>
            </a:r>
            <a:r>
              <a:rPr lang="en-US" b="0" dirty="0" smtClean="0">
                <a:latin typeface="Times New Roman"/>
                <a:ea typeface="Calibri"/>
              </a:rPr>
              <a:t>)</a:t>
            </a:r>
            <a:endParaRPr lang="en-US" b="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Exposure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 reading strategies before being presented with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instruction [5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graders] </a:t>
            </a:r>
            <a:r>
              <a:rPr lang="en-US" b="0" dirty="0" smtClean="0">
                <a:latin typeface="Times New Roman"/>
                <a:ea typeface="Calibri"/>
              </a:rPr>
              <a:t>(Van </a:t>
            </a:r>
            <a:r>
              <a:rPr lang="en-US" b="0" dirty="0" err="1" smtClean="0">
                <a:latin typeface="Times New Roman"/>
                <a:ea typeface="Calibri"/>
              </a:rPr>
              <a:t>Keer</a:t>
            </a:r>
            <a:r>
              <a:rPr lang="en-US" b="0" dirty="0">
                <a:latin typeface="Times New Roman"/>
                <a:ea typeface="Calibri"/>
              </a:rPr>
              <a:t> </a:t>
            </a:r>
            <a:r>
              <a:rPr lang="en-US" b="0" dirty="0" smtClean="0">
                <a:latin typeface="Times New Roman"/>
                <a:ea typeface="Calibri"/>
              </a:rPr>
              <a:t>&amp; </a:t>
            </a:r>
            <a:r>
              <a:rPr lang="en-US" b="0" dirty="0" err="1">
                <a:latin typeface="Times New Roman"/>
                <a:ea typeface="Calibri"/>
              </a:rPr>
              <a:t>Verhaeghe</a:t>
            </a:r>
            <a:r>
              <a:rPr lang="en-US" b="0" dirty="0" smtClean="0">
                <a:latin typeface="Times New Roman"/>
                <a:ea typeface="Calibri"/>
              </a:rPr>
              <a:t>, </a:t>
            </a:r>
            <a:r>
              <a:rPr lang="en-US" b="0" dirty="0">
                <a:latin typeface="Times New Roman"/>
                <a:ea typeface="Calibri"/>
              </a:rPr>
              <a:t>2005</a:t>
            </a:r>
            <a:r>
              <a:rPr lang="en-US" b="0" dirty="0" smtClean="0">
                <a:latin typeface="Times New Roman"/>
                <a:ea typeface="Calibri"/>
              </a:rPr>
              <a:t>) </a:t>
            </a:r>
            <a:endParaRPr lang="en-US" b="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10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23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Bell Gothic Std Black"/>
              </a:rPr>
              <a:t>Literature </a:t>
            </a:r>
            <a:r>
              <a:rPr lang="en-US" b="1" dirty="0" smtClean="0">
                <a:solidFill>
                  <a:srgbClr val="000000"/>
                </a:solidFill>
                <a:latin typeface="Bell Gothic Std Black"/>
              </a:rPr>
              <a:t>Review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Negative gains in reading comprehension: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/>
                <a:ea typeface="Calibri"/>
              </a:rPr>
              <a:t>Enriched </a:t>
            </a:r>
            <a:r>
              <a:rPr lang="en-US" dirty="0">
                <a:latin typeface="Times New Roman"/>
                <a:ea typeface="Calibri"/>
              </a:rPr>
              <a:t>reading experiences by exposing students to books in their areas of interest, daily supported independent reading of challenging self</a:t>
            </a:r>
            <a:r>
              <a:rPr lang="en-US" dirty="0">
                <a:latin typeface="Cambria Math"/>
                <a:ea typeface="Calibri"/>
                <a:cs typeface="Cambria Math"/>
              </a:rPr>
              <a:t>‐</a:t>
            </a:r>
            <a:r>
              <a:rPr lang="en-US" dirty="0">
                <a:latin typeface="Times New Roman"/>
                <a:ea typeface="Calibri"/>
              </a:rPr>
              <a:t>selected books using differentiated reading instruction, and interest</a:t>
            </a:r>
            <a:r>
              <a:rPr lang="en-US" dirty="0">
                <a:latin typeface="Cambria Math"/>
                <a:ea typeface="Calibri"/>
                <a:cs typeface="Cambria Math"/>
              </a:rPr>
              <a:t>‐</a:t>
            </a:r>
            <a:r>
              <a:rPr lang="en-US" dirty="0">
                <a:latin typeface="Times New Roman"/>
                <a:ea typeface="Calibri"/>
              </a:rPr>
              <a:t>based choice opportunities in </a:t>
            </a:r>
            <a:r>
              <a:rPr lang="en-US" dirty="0" smtClean="0">
                <a:latin typeface="Times New Roman"/>
                <a:ea typeface="Calibri"/>
              </a:rPr>
              <a:t>reading </a:t>
            </a:r>
            <a:r>
              <a:rPr lang="en-US" b="0" dirty="0" smtClean="0">
                <a:latin typeface="Times New Roman"/>
                <a:ea typeface="Calibri"/>
              </a:rPr>
              <a:t>(Reis</a:t>
            </a:r>
            <a:r>
              <a:rPr lang="en-US" b="0" dirty="0">
                <a:latin typeface="Times New Roman"/>
                <a:ea typeface="Calibri"/>
              </a:rPr>
              <a:t>, </a:t>
            </a:r>
            <a:r>
              <a:rPr lang="en-US" b="0" dirty="0" err="1" smtClean="0">
                <a:latin typeface="Times New Roman"/>
                <a:ea typeface="Calibri"/>
              </a:rPr>
              <a:t>McCoach</a:t>
            </a:r>
            <a:r>
              <a:rPr lang="en-US" b="0" dirty="0">
                <a:latin typeface="Times New Roman"/>
                <a:ea typeface="Calibri"/>
              </a:rPr>
              <a:t>, </a:t>
            </a:r>
            <a:r>
              <a:rPr lang="en-US" b="0" dirty="0" smtClean="0">
                <a:latin typeface="Times New Roman"/>
                <a:ea typeface="Calibri"/>
              </a:rPr>
              <a:t>Coyne</a:t>
            </a:r>
            <a:r>
              <a:rPr lang="en-US" b="0" dirty="0">
                <a:latin typeface="Times New Roman"/>
                <a:ea typeface="Calibri"/>
              </a:rPr>
              <a:t>, </a:t>
            </a:r>
            <a:r>
              <a:rPr lang="en-US" b="0" dirty="0" smtClean="0">
                <a:latin typeface="Times New Roman"/>
                <a:ea typeface="Calibri"/>
              </a:rPr>
              <a:t>Schreiber</a:t>
            </a:r>
            <a:r>
              <a:rPr lang="en-US" b="0" dirty="0">
                <a:latin typeface="Times New Roman"/>
                <a:ea typeface="Calibri"/>
              </a:rPr>
              <a:t>, </a:t>
            </a:r>
            <a:r>
              <a:rPr lang="en-US" b="0" dirty="0" smtClean="0">
                <a:latin typeface="Times New Roman"/>
                <a:ea typeface="Calibri"/>
              </a:rPr>
              <a:t>Eckert</a:t>
            </a:r>
            <a:r>
              <a:rPr lang="en-US" b="0" dirty="0">
                <a:latin typeface="Times New Roman"/>
                <a:ea typeface="Calibri"/>
              </a:rPr>
              <a:t>, </a:t>
            </a:r>
            <a:r>
              <a:rPr lang="en-US" b="0" dirty="0" smtClean="0">
                <a:latin typeface="Times New Roman"/>
                <a:ea typeface="Calibri"/>
              </a:rPr>
              <a:t>&amp; </a:t>
            </a:r>
            <a:r>
              <a:rPr lang="en-US" b="0" dirty="0" err="1" smtClean="0">
                <a:latin typeface="Times New Roman"/>
                <a:ea typeface="Calibri"/>
              </a:rPr>
              <a:t>Gubbins</a:t>
            </a:r>
            <a:r>
              <a:rPr lang="en-US" b="0" dirty="0">
                <a:latin typeface="Times New Roman"/>
                <a:ea typeface="Calibri"/>
              </a:rPr>
              <a:t>, </a:t>
            </a:r>
            <a:r>
              <a:rPr lang="en-US" b="0" dirty="0" smtClean="0">
                <a:latin typeface="Times New Roman"/>
                <a:ea typeface="Calibri"/>
              </a:rPr>
              <a:t>2007)</a:t>
            </a:r>
          </a:p>
          <a:p>
            <a:pPr lvl="0">
              <a:buFont typeface="Arial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Exposure to reading strategies before being presented with instruction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[2</a:t>
            </a:r>
            <a:r>
              <a:rPr lang="en-US" baseline="30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graders] </a:t>
            </a:r>
            <a:r>
              <a:rPr lang="en-US" b="0" dirty="0">
                <a:solidFill>
                  <a:srgbClr val="000000"/>
                </a:solidFill>
                <a:latin typeface="Times New Roman"/>
                <a:ea typeface="Calibri"/>
              </a:rPr>
              <a:t>(Van </a:t>
            </a:r>
            <a:r>
              <a:rPr lang="en-US" b="0" dirty="0" err="1">
                <a:solidFill>
                  <a:srgbClr val="000000"/>
                </a:solidFill>
                <a:latin typeface="Times New Roman"/>
                <a:ea typeface="Calibri"/>
              </a:rPr>
              <a:t>Keer</a:t>
            </a:r>
            <a:r>
              <a:rPr lang="en-US" b="0" dirty="0">
                <a:solidFill>
                  <a:srgbClr val="000000"/>
                </a:solidFill>
                <a:latin typeface="Times New Roman"/>
                <a:ea typeface="Calibri"/>
              </a:rPr>
              <a:t> &amp; </a:t>
            </a:r>
            <a:r>
              <a:rPr lang="en-US" b="0" dirty="0" err="1">
                <a:solidFill>
                  <a:srgbClr val="000000"/>
                </a:solidFill>
                <a:latin typeface="Times New Roman"/>
                <a:ea typeface="Calibri"/>
              </a:rPr>
              <a:t>Verhaeghe</a:t>
            </a:r>
            <a:r>
              <a:rPr lang="en-US" b="0" dirty="0">
                <a:solidFill>
                  <a:srgbClr val="000000"/>
                </a:solidFill>
                <a:latin typeface="Times New Roman"/>
                <a:ea typeface="Calibri"/>
              </a:rPr>
              <a:t>, 2005) </a:t>
            </a:r>
            <a:endParaRPr lang="en-US" sz="10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52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Bell Gothic Std Black"/>
              </a:rPr>
              <a:t>Statement of </a:t>
            </a:r>
            <a:r>
              <a:rPr lang="en-US" b="1" dirty="0" smtClean="0">
                <a:latin typeface="Bell Gothic Std Black"/>
              </a:rPr>
              <a:t>Hypothesis</a:t>
            </a:r>
            <a:endParaRPr lang="en-US" b="1" dirty="0">
              <a:latin typeface="Bell Gothic Std Blac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indent="0"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Exposure to vocabulary as a pre-reading strategy will increase reading comprehension among 5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graders at PS x.</a:t>
            </a:r>
          </a:p>
        </p:txBody>
      </p:sp>
    </p:spTree>
    <p:extLst>
      <p:ext uri="{BB962C8B-B14F-4D97-AF65-F5344CB8AC3E}">
        <p14:creationId xmlns:p14="http://schemas.microsoft.com/office/powerpoint/2010/main" val="401780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Bell Gothic Std Black" pitchFamily="34" charset="0"/>
              </a:rPr>
              <a:t>Reference List</a:t>
            </a:r>
            <a:endParaRPr lang="en-US" b="1" dirty="0">
              <a:latin typeface="Bell Gothic Std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itchFamily="34" charset="0"/>
              <a:buChar char="•"/>
            </a:pPr>
            <a:endParaRPr lang="en-US" dirty="0" smtClean="0">
              <a:latin typeface="Times New Roman"/>
              <a:ea typeface="Calibri"/>
            </a:endParaRPr>
          </a:p>
          <a:p>
            <a:pPr marL="0" indent="0"/>
            <a:r>
              <a:rPr lang="en-US" dirty="0">
                <a:latin typeface="Times New Roman"/>
                <a:ea typeface="Calibri"/>
              </a:rPr>
              <a:t>Amendum, S.J., Vernon-</a:t>
            </a:r>
            <a:r>
              <a:rPr lang="en-US" dirty="0" err="1">
                <a:latin typeface="Times New Roman"/>
                <a:ea typeface="Calibri"/>
              </a:rPr>
              <a:t>Feagans</a:t>
            </a:r>
            <a:r>
              <a:rPr lang="en-US" dirty="0">
                <a:latin typeface="Times New Roman"/>
                <a:ea typeface="Calibri"/>
              </a:rPr>
              <a:t>, L., &amp; Ginsberg, M.C. </a:t>
            </a:r>
            <a:r>
              <a:rPr lang="en-US" dirty="0" smtClean="0">
                <a:latin typeface="Times New Roman"/>
                <a:ea typeface="Calibri"/>
              </a:rPr>
              <a:t>(2011</a:t>
            </a:r>
            <a:r>
              <a:rPr lang="en-US" dirty="0">
                <a:latin typeface="Times New Roman"/>
                <a:ea typeface="Calibri"/>
              </a:rPr>
              <a:t>). The effectiveness of a technologically facilitated classroom-based early reading intervention. </a:t>
            </a:r>
            <a:r>
              <a:rPr lang="en-US" i="1" dirty="0">
                <a:latin typeface="Times New Roman"/>
                <a:ea typeface="Calibri"/>
              </a:rPr>
              <a:t>The Elementary School Journal, Vol. 112, </a:t>
            </a:r>
            <a:r>
              <a:rPr lang="en-US" dirty="0">
                <a:latin typeface="Times New Roman"/>
                <a:ea typeface="Calibri"/>
              </a:rPr>
              <a:t>(1), 107-131. </a:t>
            </a:r>
          </a:p>
          <a:p>
            <a:pPr marL="0" indent="0"/>
            <a:endParaRPr lang="en-US" dirty="0" smtClean="0">
              <a:latin typeface="Times New Roman"/>
              <a:ea typeface="Calibri"/>
            </a:endParaRPr>
          </a:p>
          <a:p>
            <a:pPr marL="0" indent="0"/>
            <a:r>
              <a:rPr lang="en-US" dirty="0">
                <a:latin typeface="Times New Roman"/>
                <a:ea typeface="Calibri"/>
              </a:rPr>
              <a:t>August, D., Francis, D.J., Hsu, H.A., &amp; Snow, C.E. </a:t>
            </a:r>
            <a:r>
              <a:rPr lang="en-US" dirty="0" smtClean="0">
                <a:latin typeface="Times New Roman"/>
                <a:ea typeface="Calibri"/>
              </a:rPr>
              <a:t>(2006</a:t>
            </a:r>
            <a:r>
              <a:rPr lang="en-US" dirty="0">
                <a:latin typeface="Times New Roman"/>
                <a:ea typeface="Calibri"/>
              </a:rPr>
              <a:t>). Assessing reading comprehension in bilinguals. </a:t>
            </a:r>
            <a:r>
              <a:rPr lang="en-US" i="1" dirty="0">
                <a:latin typeface="Times New Roman"/>
                <a:ea typeface="Calibri"/>
              </a:rPr>
              <a:t>The Elementary School Journal, Vol. 107,</a:t>
            </a:r>
            <a:r>
              <a:rPr lang="en-US" dirty="0">
                <a:latin typeface="Times New Roman"/>
                <a:ea typeface="Calibri"/>
              </a:rPr>
              <a:t> (2), 221-238. </a:t>
            </a:r>
            <a:endParaRPr lang="en-US" dirty="0" smtClean="0">
              <a:latin typeface="Times New Roman"/>
              <a:ea typeface="Calibri"/>
            </a:endParaRPr>
          </a:p>
          <a:p>
            <a:pPr marL="0" indent="0"/>
            <a:endParaRPr lang="en-US" dirty="0" smtClean="0">
              <a:latin typeface="Times New Roman"/>
              <a:ea typeface="Calibri"/>
            </a:endParaRPr>
          </a:p>
          <a:p>
            <a:pPr marL="0" indent="0"/>
            <a:r>
              <a:rPr lang="en-US" dirty="0" err="1" smtClean="0">
                <a:latin typeface="Times New Roman"/>
                <a:ea typeface="Calibri"/>
              </a:rPr>
              <a:t>Elish</a:t>
            </a:r>
            <a:r>
              <a:rPr lang="en-US" dirty="0" smtClean="0">
                <a:latin typeface="Times New Roman"/>
                <a:ea typeface="Calibri"/>
              </a:rPr>
              <a:t>-Piper</a:t>
            </a:r>
            <a:r>
              <a:rPr lang="en-US" dirty="0">
                <a:latin typeface="Times New Roman"/>
                <a:ea typeface="Calibri"/>
              </a:rPr>
              <a:t>, L., &amp; </a:t>
            </a:r>
            <a:r>
              <a:rPr lang="en-US" dirty="0" err="1">
                <a:latin typeface="Times New Roman"/>
                <a:ea typeface="Calibri"/>
              </a:rPr>
              <a:t>L’Allier</a:t>
            </a:r>
            <a:r>
              <a:rPr lang="en-US" dirty="0">
                <a:latin typeface="Times New Roman"/>
                <a:ea typeface="Calibri"/>
              </a:rPr>
              <a:t>, S.K. </a:t>
            </a:r>
            <a:r>
              <a:rPr lang="en-US" dirty="0" smtClean="0">
                <a:latin typeface="Times New Roman"/>
                <a:ea typeface="Calibri"/>
              </a:rPr>
              <a:t>(2011</a:t>
            </a:r>
            <a:r>
              <a:rPr lang="en-US" dirty="0">
                <a:latin typeface="Times New Roman"/>
                <a:ea typeface="Calibri"/>
              </a:rPr>
              <a:t>). Examining the relationship between literacy coaching and student reading gains in grades K–3. </a:t>
            </a:r>
            <a:r>
              <a:rPr lang="en-US" i="1" dirty="0">
                <a:latin typeface="Times New Roman"/>
                <a:ea typeface="Calibri"/>
              </a:rPr>
              <a:t>The Elementary School Journal, Vol. 112, </a:t>
            </a:r>
            <a:r>
              <a:rPr lang="en-US" dirty="0">
                <a:latin typeface="Times New Roman"/>
                <a:ea typeface="Calibri"/>
              </a:rPr>
              <a:t>(1), 83-106. </a:t>
            </a:r>
            <a:endParaRPr lang="en-US" dirty="0" smtClean="0">
              <a:latin typeface="Times New Roman"/>
              <a:ea typeface="Calibri"/>
            </a:endParaRPr>
          </a:p>
          <a:p>
            <a:pPr marL="0" indent="0"/>
            <a:endParaRPr lang="en-US" dirty="0" smtClean="0">
              <a:latin typeface="Times New Roman"/>
              <a:ea typeface="Calibri"/>
            </a:endParaRPr>
          </a:p>
          <a:p>
            <a:pPr marL="0" indent="0"/>
            <a:r>
              <a:rPr lang="en-US" dirty="0" err="1" smtClean="0">
                <a:latin typeface="Times New Roman"/>
                <a:ea typeface="Calibri"/>
              </a:rPr>
              <a:t>Gersten</a:t>
            </a:r>
            <a:r>
              <a:rPr lang="en-US" dirty="0">
                <a:latin typeface="Times New Roman"/>
                <a:ea typeface="Calibri"/>
              </a:rPr>
              <a:t>, R., Fuchs, L.S., Williams, J.P. &amp; Baker, S. </a:t>
            </a:r>
            <a:r>
              <a:rPr lang="en-US" dirty="0">
                <a:latin typeface="Times New Roman"/>
                <a:ea typeface="Calibri"/>
              </a:rPr>
              <a:t>(</a:t>
            </a:r>
            <a:r>
              <a:rPr lang="en-US" dirty="0" smtClean="0">
                <a:latin typeface="Times New Roman"/>
                <a:ea typeface="Calibri"/>
              </a:rPr>
              <a:t>2001</a:t>
            </a:r>
            <a:r>
              <a:rPr lang="en-US" dirty="0">
                <a:latin typeface="Times New Roman"/>
                <a:ea typeface="Calibri"/>
              </a:rPr>
              <a:t>). Teaching reading comprehension strategies to students with learning disabilities: a review of research. </a:t>
            </a:r>
            <a:r>
              <a:rPr lang="en-US" i="1" dirty="0">
                <a:latin typeface="Times New Roman"/>
                <a:ea typeface="Calibri"/>
              </a:rPr>
              <a:t>Review of Educational Research, Vol. 71,</a:t>
            </a:r>
            <a:r>
              <a:rPr lang="en-US" dirty="0">
                <a:latin typeface="Times New Roman"/>
                <a:ea typeface="Calibri"/>
              </a:rPr>
              <a:t> (2), 279-320. </a:t>
            </a:r>
            <a:endParaRPr lang="en-US" dirty="0" smtClean="0"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233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Bell Gothic Std Black" pitchFamily="34" charset="0"/>
              </a:rPr>
              <a:t>Reference </a:t>
            </a:r>
            <a:r>
              <a:rPr lang="en-US" b="1" dirty="0" smtClean="0">
                <a:solidFill>
                  <a:srgbClr val="000000"/>
                </a:solidFill>
                <a:latin typeface="Bell Gothic Std Black" pitchFamily="34" charset="0"/>
              </a:rPr>
              <a:t>List (Cont.)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marL="0" indent="0"/>
            <a:r>
              <a:rPr lang="en-US" dirty="0" err="1">
                <a:latin typeface="Times New Roman"/>
                <a:ea typeface="Calibri"/>
              </a:rPr>
              <a:t>Hinchley</a:t>
            </a:r>
            <a:r>
              <a:rPr lang="en-US" dirty="0">
                <a:latin typeface="Times New Roman"/>
                <a:ea typeface="Calibri"/>
              </a:rPr>
              <a:t>, J., &amp; Levy, B.A. (1988). Developmental and individual differences in reading comprehension. </a:t>
            </a:r>
            <a:r>
              <a:rPr lang="en-US" i="1" dirty="0">
                <a:latin typeface="Times New Roman"/>
                <a:ea typeface="Calibri"/>
              </a:rPr>
              <a:t>Cognition and Instruction, Vol. 5,</a:t>
            </a:r>
            <a:r>
              <a:rPr lang="en-US" dirty="0">
                <a:latin typeface="Times New Roman"/>
                <a:ea typeface="Calibri"/>
              </a:rPr>
              <a:t> (1), 3-47. </a:t>
            </a:r>
            <a:endParaRPr lang="en-US" dirty="0" smtClean="0">
              <a:latin typeface="Times New Roman"/>
              <a:ea typeface="Calibri"/>
            </a:endParaRPr>
          </a:p>
          <a:p>
            <a:pPr marL="0" indent="0"/>
            <a:endParaRPr lang="en-US" dirty="0" smtClean="0">
              <a:latin typeface="Times New Roman"/>
              <a:ea typeface="Calibri"/>
            </a:endParaRPr>
          </a:p>
          <a:p>
            <a:pPr marL="0" indent="0"/>
            <a:r>
              <a:rPr lang="en-US" dirty="0" err="1">
                <a:latin typeface="Times New Roman"/>
                <a:ea typeface="Calibri"/>
              </a:rPr>
              <a:t>Lysynchuk</a:t>
            </a:r>
            <a:r>
              <a:rPr lang="en-US" dirty="0">
                <a:latin typeface="Times New Roman"/>
                <a:ea typeface="Calibri"/>
              </a:rPr>
              <a:t>, L.M., Pressley, M., &amp; </a:t>
            </a:r>
            <a:r>
              <a:rPr lang="en-US" dirty="0" err="1">
                <a:latin typeface="Times New Roman"/>
                <a:ea typeface="Calibri"/>
              </a:rPr>
              <a:t>Vye</a:t>
            </a:r>
            <a:r>
              <a:rPr lang="en-US" dirty="0">
                <a:latin typeface="Times New Roman"/>
                <a:ea typeface="Calibri"/>
              </a:rPr>
              <a:t>, N.J. </a:t>
            </a:r>
            <a:r>
              <a:rPr lang="en-US" dirty="0" smtClean="0">
                <a:latin typeface="Times New Roman"/>
                <a:ea typeface="Calibri"/>
              </a:rPr>
              <a:t>(1990</a:t>
            </a:r>
            <a:r>
              <a:rPr lang="en-US" dirty="0">
                <a:latin typeface="Times New Roman"/>
                <a:ea typeface="Calibri"/>
              </a:rPr>
              <a:t>). Reciprocal teaching improves standardized reading-comprehension performance in poor </a:t>
            </a:r>
            <a:r>
              <a:rPr lang="en-US" dirty="0" err="1">
                <a:latin typeface="Times New Roman"/>
                <a:ea typeface="Calibri"/>
              </a:rPr>
              <a:t>comprehenders</a:t>
            </a:r>
            <a:r>
              <a:rPr lang="en-US" dirty="0">
                <a:latin typeface="Times New Roman"/>
                <a:ea typeface="Calibri"/>
              </a:rPr>
              <a:t>. </a:t>
            </a:r>
            <a:r>
              <a:rPr lang="en-US" i="1" dirty="0">
                <a:latin typeface="Times New Roman"/>
                <a:ea typeface="Calibri"/>
              </a:rPr>
              <a:t>The Elementary School Journal, Vol. 90,</a:t>
            </a:r>
            <a:r>
              <a:rPr lang="en-US" dirty="0">
                <a:latin typeface="Times New Roman"/>
                <a:ea typeface="Calibri"/>
              </a:rPr>
              <a:t> (5), 469-484. </a:t>
            </a:r>
            <a:endParaRPr lang="en-US" dirty="0" smtClean="0">
              <a:latin typeface="Times New Roman"/>
              <a:ea typeface="Calibri"/>
            </a:endParaRPr>
          </a:p>
          <a:p>
            <a:pPr marL="0" indent="0"/>
            <a:endParaRPr lang="en-US" dirty="0" smtClean="0">
              <a:latin typeface="Times New Roman"/>
              <a:ea typeface="Calibri"/>
            </a:endParaRPr>
          </a:p>
          <a:p>
            <a:pPr marL="0" indent="0"/>
            <a:r>
              <a:rPr lang="en-US" dirty="0" smtClean="0">
                <a:latin typeface="Times New Roman"/>
                <a:ea typeface="Calibri"/>
              </a:rPr>
              <a:t>Reis</a:t>
            </a:r>
            <a:r>
              <a:rPr lang="en-US" dirty="0">
                <a:latin typeface="Times New Roman"/>
                <a:ea typeface="Calibri"/>
              </a:rPr>
              <a:t>, S.M., </a:t>
            </a:r>
            <a:r>
              <a:rPr lang="en-US" dirty="0" err="1">
                <a:latin typeface="Times New Roman"/>
                <a:ea typeface="Calibri"/>
              </a:rPr>
              <a:t>McCoach</a:t>
            </a:r>
            <a:r>
              <a:rPr lang="en-US" dirty="0">
                <a:latin typeface="Times New Roman"/>
                <a:ea typeface="Calibri"/>
              </a:rPr>
              <a:t>, D.B., Coyne, M., Schreiber, F.J., Eckert, R.D., &amp; </a:t>
            </a:r>
            <a:r>
              <a:rPr lang="en-US" dirty="0" err="1">
                <a:latin typeface="Times New Roman"/>
                <a:ea typeface="Calibri"/>
              </a:rPr>
              <a:t>Gubbins</a:t>
            </a:r>
            <a:r>
              <a:rPr lang="en-US" dirty="0">
                <a:latin typeface="Times New Roman"/>
                <a:ea typeface="Calibri"/>
              </a:rPr>
              <a:t>, E.J. </a:t>
            </a:r>
            <a:r>
              <a:rPr lang="en-US" dirty="0" smtClean="0">
                <a:latin typeface="Times New Roman"/>
                <a:ea typeface="Calibri"/>
              </a:rPr>
              <a:t>(2007</a:t>
            </a:r>
            <a:r>
              <a:rPr lang="en-US" dirty="0">
                <a:latin typeface="Times New Roman"/>
                <a:ea typeface="Calibri"/>
              </a:rPr>
              <a:t>). Using planned enrichment strategies with direct instruction to improve reading fluency, comprehension, and attitude toward reading: an evidence</a:t>
            </a:r>
            <a:r>
              <a:rPr lang="en-US" dirty="0">
                <a:latin typeface="Cambria Math"/>
                <a:ea typeface="Calibri"/>
                <a:cs typeface="Cambria Math"/>
              </a:rPr>
              <a:t>‐</a:t>
            </a:r>
            <a:r>
              <a:rPr lang="en-US" dirty="0">
                <a:latin typeface="Times New Roman"/>
                <a:ea typeface="Calibri"/>
              </a:rPr>
              <a:t>based study. </a:t>
            </a:r>
            <a:r>
              <a:rPr lang="en-US" i="1" dirty="0">
                <a:latin typeface="Times New Roman"/>
                <a:ea typeface="Calibri"/>
              </a:rPr>
              <a:t>The Elementary School Journal, Vol. 108,</a:t>
            </a:r>
            <a:r>
              <a:rPr lang="en-US" dirty="0">
                <a:latin typeface="Times New Roman"/>
                <a:ea typeface="Calibri"/>
              </a:rPr>
              <a:t> (1), 3-23. </a:t>
            </a:r>
            <a:endParaRPr lang="en-US" dirty="0" smtClean="0"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8850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Bell Gothic Std Black" pitchFamily="34" charset="0"/>
              </a:rPr>
              <a:t>Reference List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endParaRPr lang="en-US" dirty="0" smtClean="0">
              <a:latin typeface="Times New Roman"/>
              <a:ea typeface="Calibri"/>
            </a:endParaRPr>
          </a:p>
          <a:p>
            <a:pPr marL="0" indent="0"/>
            <a:r>
              <a:rPr lang="en-US" dirty="0">
                <a:latin typeface="Times New Roman"/>
                <a:ea typeface="Calibri"/>
              </a:rPr>
              <a:t>Taylor, B.M., Pearson, P.D., Peterson, D.S., &amp; Rodriguez, M.C. </a:t>
            </a:r>
            <a:r>
              <a:rPr lang="en-US" dirty="0" smtClean="0">
                <a:latin typeface="Times New Roman"/>
                <a:ea typeface="Calibri"/>
              </a:rPr>
              <a:t>(2003</a:t>
            </a:r>
            <a:r>
              <a:rPr lang="en-US" dirty="0">
                <a:latin typeface="Times New Roman"/>
                <a:ea typeface="Calibri"/>
              </a:rPr>
              <a:t>). Reading growth in high-poverty classrooms: the influence of teacher practices that encourage cognitive engagement in literacy learning. </a:t>
            </a:r>
            <a:r>
              <a:rPr lang="en-US" i="1" dirty="0">
                <a:latin typeface="Times New Roman"/>
                <a:ea typeface="Calibri"/>
              </a:rPr>
              <a:t>The Elementary School Journal, Vol. 104, </a:t>
            </a:r>
            <a:r>
              <a:rPr lang="en-US" dirty="0">
                <a:latin typeface="Times New Roman"/>
                <a:ea typeface="Calibri"/>
              </a:rPr>
              <a:t>(1), 3-28. </a:t>
            </a:r>
            <a:endParaRPr lang="en-US" dirty="0" smtClean="0">
              <a:latin typeface="Times New Roman"/>
              <a:ea typeface="Calibri"/>
            </a:endParaRPr>
          </a:p>
          <a:p>
            <a:pPr marL="0" indent="0"/>
            <a:endParaRPr lang="en-US" dirty="0" smtClean="0">
              <a:latin typeface="Times New Roman"/>
              <a:ea typeface="Calibri"/>
            </a:endParaRPr>
          </a:p>
          <a:p>
            <a:pPr marL="0" indent="0"/>
            <a:r>
              <a:rPr lang="en-US" dirty="0" err="1" smtClean="0">
                <a:latin typeface="Times New Roman"/>
                <a:ea typeface="Calibri"/>
              </a:rPr>
              <a:t>Uttero</a:t>
            </a:r>
            <a:r>
              <a:rPr lang="en-US" dirty="0">
                <a:latin typeface="Times New Roman"/>
                <a:ea typeface="Calibri"/>
              </a:rPr>
              <a:t>, D.A. </a:t>
            </a:r>
            <a:r>
              <a:rPr lang="en-US" dirty="0" smtClean="0">
                <a:latin typeface="Times New Roman"/>
                <a:ea typeface="Calibri"/>
              </a:rPr>
              <a:t>(1988</a:t>
            </a:r>
            <a:r>
              <a:rPr lang="en-US" dirty="0">
                <a:latin typeface="Times New Roman"/>
                <a:ea typeface="Calibri"/>
              </a:rPr>
              <a:t>). Activating comprehension through cooperative learning. </a:t>
            </a:r>
            <a:r>
              <a:rPr lang="en-US" i="1" dirty="0">
                <a:latin typeface="Times New Roman"/>
                <a:ea typeface="Calibri"/>
              </a:rPr>
              <a:t>The Reading Teacher, Vol. 41,</a:t>
            </a:r>
            <a:r>
              <a:rPr lang="en-US" dirty="0">
                <a:latin typeface="Times New Roman"/>
                <a:ea typeface="Calibri"/>
              </a:rPr>
              <a:t> (4), 390-395. </a:t>
            </a:r>
            <a:endParaRPr lang="en-US" dirty="0" smtClean="0">
              <a:latin typeface="Times New Roman"/>
              <a:ea typeface="Calibri"/>
            </a:endParaRPr>
          </a:p>
          <a:p>
            <a:pPr marL="0" indent="0"/>
            <a:endParaRPr lang="en-US" dirty="0" smtClean="0">
              <a:latin typeface="Times New Roman"/>
              <a:ea typeface="Calibri"/>
            </a:endParaRPr>
          </a:p>
          <a:p>
            <a:pPr marL="0" indent="0"/>
            <a:r>
              <a:rPr lang="en-US" dirty="0" smtClean="0">
                <a:latin typeface="Times New Roman"/>
                <a:ea typeface="Calibri"/>
              </a:rPr>
              <a:t>Van </a:t>
            </a:r>
            <a:r>
              <a:rPr lang="en-US" dirty="0" err="1" smtClean="0">
                <a:latin typeface="Times New Roman"/>
                <a:ea typeface="Calibri"/>
              </a:rPr>
              <a:t>Keer</a:t>
            </a:r>
            <a:r>
              <a:rPr lang="en-US" dirty="0">
                <a:latin typeface="Times New Roman"/>
                <a:ea typeface="Calibri"/>
              </a:rPr>
              <a:t>, H., &amp; </a:t>
            </a:r>
            <a:r>
              <a:rPr lang="en-US" dirty="0" err="1">
                <a:latin typeface="Times New Roman"/>
                <a:ea typeface="Calibri"/>
              </a:rPr>
              <a:t>Verhaeghe</a:t>
            </a:r>
            <a:r>
              <a:rPr lang="en-US" dirty="0">
                <a:latin typeface="Times New Roman"/>
                <a:ea typeface="Calibri"/>
              </a:rPr>
              <a:t>, J.P. </a:t>
            </a:r>
            <a:r>
              <a:rPr lang="en-US" smtClean="0">
                <a:latin typeface="Times New Roman"/>
                <a:ea typeface="Calibri"/>
              </a:rPr>
              <a:t>(2005</a:t>
            </a:r>
            <a:r>
              <a:rPr lang="en-US" dirty="0">
                <a:latin typeface="Times New Roman"/>
                <a:ea typeface="Calibri"/>
              </a:rPr>
              <a:t>). Effects of explicit reading strategies instruction and peer tutoring on second and fifth graders' reading comprehension and self-efficacy perceptions. </a:t>
            </a:r>
            <a:r>
              <a:rPr lang="en-US" i="1" dirty="0">
                <a:latin typeface="Times New Roman"/>
                <a:ea typeface="Calibri"/>
              </a:rPr>
              <a:t>The Journal of Experimental Education, Vol. 73, </a:t>
            </a:r>
            <a:r>
              <a:rPr lang="en-US" dirty="0">
                <a:latin typeface="Times New Roman"/>
                <a:ea typeface="Calibri"/>
              </a:rPr>
              <a:t>(4), 291-329. </a:t>
            </a:r>
            <a:endParaRPr lang="en-US" dirty="0" smtClean="0">
              <a:latin typeface="Times New Roman"/>
              <a:ea typeface="Calibri"/>
            </a:endParaRP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67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155</TotalTime>
  <Words>742</Words>
  <Application>Microsoft Office PowerPoint</Application>
  <PresentationFormat>On-screen Show (4:3)</PresentationFormat>
  <Paragraphs>54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Angles</vt:lpstr>
      <vt:lpstr>The Comprehension Conundrum</vt:lpstr>
      <vt:lpstr>Table of Contents</vt:lpstr>
      <vt:lpstr>Statement of the Problem</vt:lpstr>
      <vt:lpstr>Literature Review</vt:lpstr>
      <vt:lpstr>Literature Review (Cont.)</vt:lpstr>
      <vt:lpstr>Statement of Hypothesis</vt:lpstr>
      <vt:lpstr>Reference List</vt:lpstr>
      <vt:lpstr>Reference List (Cont.)</vt:lpstr>
      <vt:lpstr>Reference List (Cont.)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36</cp:revision>
  <dcterms:created xsi:type="dcterms:W3CDTF">2011-10-18T17:55:21Z</dcterms:created>
  <dcterms:modified xsi:type="dcterms:W3CDTF">2011-11-27T18:43:18Z</dcterms:modified>
</cp:coreProperties>
</file>